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5" r:id="rId9"/>
    <p:sldId id="266" r:id="rId10"/>
    <p:sldId id="267"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84" y="-10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033B11-F016-49AF-9C6D-BDB9B3A563F3}" type="datetimeFigureOut">
              <a:rPr lang="es-PA" smtClean="0"/>
              <a:t>09/17/2014</a:t>
            </a:fld>
            <a:endParaRPr lang="es-PA"/>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61374D-6C00-46FB-A246-3A2943BEDB4B}" type="slidenum">
              <a:rPr lang="es-PA" smtClean="0"/>
              <a:t>‹#›</a:t>
            </a:fld>
            <a:endParaRPr lang="es-PA"/>
          </a:p>
        </p:txBody>
      </p:sp>
    </p:spTree>
    <p:extLst>
      <p:ext uri="{BB962C8B-B14F-4D97-AF65-F5344CB8AC3E}">
        <p14:creationId xmlns:p14="http://schemas.microsoft.com/office/powerpoint/2010/main" val="3656950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E58776-239A-42C0-91AC-904E12E9F924}" type="datetimeFigureOut">
              <a:rPr lang="en-US" smtClean="0"/>
              <a:t>9/17/2014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279D38-C582-422C-A3F1-D371544245B3}" type="slidenum">
              <a:rPr lang="en-US" smtClean="0"/>
              <a:t>‹#›</a:t>
            </a:fld>
            <a:endParaRPr lang="en-US"/>
          </a:p>
        </p:txBody>
      </p:sp>
    </p:spTree>
    <p:extLst>
      <p:ext uri="{BB962C8B-B14F-4D97-AF65-F5344CB8AC3E}">
        <p14:creationId xmlns:p14="http://schemas.microsoft.com/office/powerpoint/2010/main" val="1735927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84367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6605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4151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0044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3974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0252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77360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96692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8934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43281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AA3744B-D464-4FD7-94D9-61156A82C4A9}" type="datetimeFigureOut">
              <a:rPr lang="es-MX" smtClean="0"/>
              <a:pPr/>
              <a:t>17/09/2014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48488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AA3744B-D464-4FD7-94D9-61156A82C4A9}" type="datetimeFigureOut">
              <a:rPr lang="es-MX" smtClean="0"/>
              <a:pPr/>
              <a:t>17/09/2014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187666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AA3744B-D464-4FD7-94D9-61156A82C4A9}" type="datetimeFigureOut">
              <a:rPr lang="es-MX" smtClean="0"/>
              <a:pPr/>
              <a:t>17/09/2014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160359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AA3744B-D464-4FD7-94D9-61156A82C4A9}" type="datetimeFigureOut">
              <a:rPr lang="es-MX" smtClean="0"/>
              <a:pPr/>
              <a:t>17/09/2014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213508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AA3744B-D464-4FD7-94D9-61156A82C4A9}" type="datetimeFigureOut">
              <a:rPr lang="es-MX" smtClean="0"/>
              <a:pPr/>
              <a:t>17/09/2014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157026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AA3744B-D464-4FD7-94D9-61156A82C4A9}" type="datetimeFigureOut">
              <a:rPr lang="es-MX" smtClean="0"/>
              <a:pPr/>
              <a:t>17/09/2014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111401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AA3744B-D464-4FD7-94D9-61156A82C4A9}" type="datetimeFigureOut">
              <a:rPr lang="es-MX" smtClean="0"/>
              <a:pPr/>
              <a:t>17/09/2014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219212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AA3744B-D464-4FD7-94D9-61156A82C4A9}" type="datetimeFigureOut">
              <a:rPr lang="es-MX" smtClean="0"/>
              <a:pPr/>
              <a:t>17/09/2014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415615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AA3744B-D464-4FD7-94D9-61156A82C4A9}" type="datetimeFigureOut">
              <a:rPr lang="es-MX" smtClean="0"/>
              <a:pPr/>
              <a:t>17/09/2014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114416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A3744B-D464-4FD7-94D9-61156A82C4A9}" type="datetimeFigureOut">
              <a:rPr lang="es-MX" smtClean="0"/>
              <a:pPr/>
              <a:t>17/09/2014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366441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A3744B-D464-4FD7-94D9-61156A82C4A9}" type="datetimeFigureOut">
              <a:rPr lang="es-MX" smtClean="0"/>
              <a:pPr/>
              <a:t>17/09/2014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3D9CC5D-4C4D-49B0-A982-9CE6F719E1A4}" type="slidenum">
              <a:rPr lang="es-MX" smtClean="0"/>
              <a:pPr/>
              <a:t>‹#›</a:t>
            </a:fld>
            <a:endParaRPr lang="es-MX"/>
          </a:p>
        </p:txBody>
      </p:sp>
    </p:spTree>
    <p:extLst>
      <p:ext uri="{BB962C8B-B14F-4D97-AF65-F5344CB8AC3E}">
        <p14:creationId xmlns:p14="http://schemas.microsoft.com/office/powerpoint/2010/main" val="297193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3744B-D464-4FD7-94D9-61156A82C4A9}" type="datetimeFigureOut">
              <a:rPr lang="es-MX" smtClean="0"/>
              <a:pPr/>
              <a:t>17/09/2014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9CC5D-4C4D-49B0-A982-9CE6F719E1A4}" type="slidenum">
              <a:rPr lang="es-MX" smtClean="0"/>
              <a:pPr/>
              <a:t>‹#›</a:t>
            </a:fld>
            <a:endParaRPr lang="es-MX"/>
          </a:p>
        </p:txBody>
      </p:sp>
    </p:spTree>
    <p:extLst>
      <p:ext uri="{BB962C8B-B14F-4D97-AF65-F5344CB8AC3E}">
        <p14:creationId xmlns:p14="http://schemas.microsoft.com/office/powerpoint/2010/main" val="2994552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9425" y="3573016"/>
            <a:ext cx="8207375" cy="1728192"/>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PA" sz="2400" dirty="0" smtClean="0"/>
          </a:p>
          <a:p>
            <a:r>
              <a:rPr lang="en-US" sz="2400" dirty="0" smtClean="0"/>
              <a:t>Lourdes Soriano</a:t>
            </a:r>
          </a:p>
          <a:p>
            <a:r>
              <a:rPr lang="en-US" sz="2400" dirty="0" smtClean="0"/>
              <a:t>Regional Training Coordinator</a:t>
            </a:r>
          </a:p>
          <a:p>
            <a:r>
              <a:rPr lang="en-US" sz="2400" dirty="0" smtClean="0"/>
              <a:t>September 23 </a:t>
            </a:r>
          </a:p>
          <a:p>
            <a:r>
              <a:rPr lang="en-US" sz="2400" dirty="0" smtClean="0"/>
              <a:t>Panama</a:t>
            </a:r>
            <a:r>
              <a:rPr lang="es-ES_tradnl" sz="2000" dirty="0" smtClean="0">
                <a:solidFill>
                  <a:schemeClr val="bg1"/>
                </a:solidFill>
              </a:rPr>
              <a:t>a</a:t>
            </a:r>
            <a:endParaRPr lang="es-ES_tradnl" sz="2000" dirty="0">
              <a:solidFill>
                <a:schemeClr val="bg1"/>
              </a:solidFill>
            </a:endParaRPr>
          </a:p>
        </p:txBody>
      </p:sp>
      <p:sp>
        <p:nvSpPr>
          <p:cNvPr id="5" name="Rectangle 4"/>
          <p:cNvSpPr txBox="1">
            <a:spLocks/>
          </p:cNvSpPr>
          <p:nvPr/>
        </p:nvSpPr>
        <p:spPr>
          <a:xfrm>
            <a:off x="323528" y="836712"/>
            <a:ext cx="8568952" cy="25464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Arial" panose="020B0604020202020204" pitchFamily="34" charset="0"/>
              <a:buNone/>
            </a:pPr>
            <a:r>
              <a:rPr lang="es-CO" sz="4400" b="1" dirty="0" smtClean="0">
                <a:sym typeface="Times New Roman Bold" pitchFamily="-84" charset="0"/>
              </a:rPr>
              <a:t>POLITICAL-ELECTORAL PARTICIPATION OF CITIZENS WITH DISABILITIES</a:t>
            </a:r>
            <a:endParaRPr lang="en-US" sz="4400" b="1" dirty="0">
              <a:sym typeface="Times New Roman Bold" pitchFamily="-84" charset="0"/>
            </a:endParaRPr>
          </a:p>
        </p:txBody>
      </p:sp>
      <p:sp>
        <p:nvSpPr>
          <p:cNvPr id="6" name="5 Rectángulo"/>
          <p:cNvSpPr/>
          <p:nvPr/>
        </p:nvSpPr>
        <p:spPr>
          <a:xfrm>
            <a:off x="0" y="5373216"/>
            <a:ext cx="9144000" cy="148478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1828568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131980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a:sym typeface="Times New Roman Bold" pitchFamily="-84" charset="0"/>
              </a:rPr>
              <a:t>POLITICAL-ELECTORAL </a:t>
            </a:r>
            <a:r>
              <a:rPr lang="es-CO" b="1" dirty="0" smtClean="0">
                <a:sym typeface="Times New Roman Bold" pitchFamily="-84" charset="0"/>
              </a:rPr>
              <a:t>PARTICIPATION: </a:t>
            </a:r>
            <a:r>
              <a:rPr lang="es-CO" b="1" dirty="0">
                <a:sym typeface="Times New Roman Bold" pitchFamily="-84" charset="0"/>
              </a:rPr>
              <a:t>EXPERIENCES OF CITIZENS WITH DISABILITIES  </a:t>
            </a:r>
            <a:endParaRPr lang="en-US" b="1" dirty="0">
              <a:sym typeface="Times New Roman Bold" pitchFamily="-84" charset="0"/>
            </a:endParaRPr>
          </a:p>
        </p:txBody>
      </p:sp>
      <p:sp>
        <p:nvSpPr>
          <p:cNvPr id="5" name="Rectangle 3"/>
          <p:cNvSpPr txBox="1">
            <a:spLocks/>
          </p:cNvSpPr>
          <p:nvPr/>
        </p:nvSpPr>
        <p:spPr>
          <a:xfrm>
            <a:off x="467544" y="1772816"/>
            <a:ext cx="8075240"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n-US" b="1" dirty="0" smtClean="0"/>
              <a:t>Challenges</a:t>
            </a:r>
          </a:p>
          <a:p>
            <a:pPr algn="just"/>
            <a:r>
              <a:rPr lang="en-US" dirty="0" smtClean="0"/>
              <a:t>Develop training projects to encourage leadership among persons with disabilities so that they can participate as candidates to elected office.</a:t>
            </a:r>
          </a:p>
          <a:p>
            <a:pPr lvl="0" algn="just"/>
            <a:r>
              <a:rPr lang="en-US" dirty="0" smtClean="0"/>
              <a:t>Achieve greater voter turnout among persons with disabilities.</a:t>
            </a:r>
            <a:endParaRPr lang="en-US" b="1" dirty="0" smtClean="0"/>
          </a:p>
          <a:p>
            <a:pPr algn="just">
              <a:buNone/>
            </a:pPr>
            <a:r>
              <a:rPr lang="es-CO" dirty="0" smtClean="0"/>
              <a:t>    </a:t>
            </a:r>
            <a:endParaRPr lang="en-US"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1391816"/>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smtClean="0">
                <a:sym typeface="Times New Roman Bold" pitchFamily="-84" charset="0"/>
              </a:rPr>
              <a:t>POLITICAL-ELECTORAL PARTICIPATION: EXPERIENCES OF CITIZENS WITH DISABILITIES  </a:t>
            </a:r>
            <a:endParaRPr lang="en-US" b="1" dirty="0">
              <a:sym typeface="Times New Roman Bold" pitchFamily="-84" charset="0"/>
            </a:endParaRPr>
          </a:p>
        </p:txBody>
      </p:sp>
      <p:sp>
        <p:nvSpPr>
          <p:cNvPr id="5" name="Rectangle 3"/>
          <p:cNvSpPr txBox="1">
            <a:spLocks/>
          </p:cNvSpPr>
          <p:nvPr/>
        </p:nvSpPr>
        <p:spPr>
          <a:xfrm>
            <a:off x="457200" y="1752600"/>
            <a:ext cx="8147248" cy="39086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smtClean="0"/>
              <a:t>Candidates</a:t>
            </a:r>
          </a:p>
          <a:p>
            <a:pPr algn="just">
              <a:buNone/>
            </a:pPr>
            <a:r>
              <a:rPr lang="en-US" dirty="0" smtClean="0"/>
              <a:t>    In our country, people with disabilities are not motivated to participate as candidates to offices elected by popular vote.</a:t>
            </a:r>
          </a:p>
          <a:p>
            <a:pPr algn="just">
              <a:buNone/>
            </a:pPr>
            <a:r>
              <a:rPr lang="en-US" dirty="0" smtClean="0"/>
              <a:t>    We currently have, in the National Assembly, one Alternate Deputy with a hearing disability, now serving his second term.  </a:t>
            </a:r>
            <a:endParaRPr lang="en-US"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52772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ym typeface="Times New Roman Bold" pitchFamily="-84" charset="0"/>
            </a:endParaRPr>
          </a:p>
        </p:txBody>
      </p:sp>
      <p:sp>
        <p:nvSpPr>
          <p:cNvPr id="5" name="Rectangle 3"/>
          <p:cNvSpPr txBox="1">
            <a:spLocks/>
          </p:cNvSpPr>
          <p:nvPr/>
        </p:nvSpPr>
        <p:spPr>
          <a:xfrm>
            <a:off x="395536" y="548680"/>
            <a:ext cx="8075240" cy="5256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smtClean="0"/>
              <a:t>Electoral participation</a:t>
            </a:r>
          </a:p>
          <a:p>
            <a:pPr algn="just">
              <a:buNone/>
            </a:pPr>
            <a:r>
              <a:rPr lang="en-US" dirty="0" smtClean="0"/>
              <a:t>    Everyone who appears on the voter rolls participates.</a:t>
            </a:r>
          </a:p>
          <a:p>
            <a:pPr algn="just">
              <a:buNone/>
            </a:pPr>
            <a:r>
              <a:rPr lang="en-US" dirty="0" smtClean="0"/>
              <a:t>    The Electoral Court, in advance of elections, implements the General Election Plan (PLAGEL) made up of commissions. Some of these are responsible for taking steps to facilitate voting by persons with disabilities, including the following:    </a:t>
            </a:r>
            <a:endParaRPr lang="en-US"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45571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ym typeface="Times New Roman Bold" pitchFamily="-84" charset="0"/>
            </a:endParaRPr>
          </a:p>
        </p:txBody>
      </p:sp>
      <p:sp>
        <p:nvSpPr>
          <p:cNvPr id="5" name="Rectangle 3"/>
          <p:cNvSpPr txBox="1">
            <a:spLocks/>
          </p:cNvSpPr>
          <p:nvPr/>
        </p:nvSpPr>
        <p:spPr>
          <a:xfrm>
            <a:off x="457200" y="548680"/>
            <a:ext cx="8075240" cy="5400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en-US" dirty="0" smtClean="0"/>
              <a:t>The Program to Update and Purge the Voter Rolls conducts awareness campaigns to encourage persons with disabilities to be identified on voter rolls so they can receive preferential treatment. This is done through: </a:t>
            </a:r>
          </a:p>
          <a:p>
            <a:pPr marL="796925" lvl="0" indent="-350838" algn="just"/>
            <a:r>
              <a:rPr lang="en-US" i="1" dirty="0" smtClean="0"/>
              <a:t>“YO CUMPLO-CUMPLE TU TAMBIEN” [“I’m Doing My Part – You Do Yours Too”] </a:t>
            </a:r>
            <a:r>
              <a:rPr lang="en-US" dirty="0" smtClean="0"/>
              <a:t>(Report whether you or a family member has a special condition).</a:t>
            </a:r>
          </a:p>
          <a:p>
            <a:pPr marL="796925" lvl="0" indent="-350838" algn="just"/>
            <a:r>
              <a:rPr lang="en-US" i="1" dirty="0" smtClean="0"/>
              <a:t>REPÓRTATE</a:t>
            </a:r>
            <a:r>
              <a:rPr lang="en-US" dirty="0" smtClean="0"/>
              <a:t> [“Check In”] (for preferential treatment at the polling center on election day)</a:t>
            </a:r>
          </a:p>
          <a:p>
            <a:pPr marL="796925" lvl="0" indent="-350838"/>
            <a:endParaRPr lang="es-PA"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45571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ym typeface="Times New Roman Bold" pitchFamily="-84" charset="0"/>
            </a:endParaRPr>
          </a:p>
        </p:txBody>
      </p:sp>
      <p:sp>
        <p:nvSpPr>
          <p:cNvPr id="5" name="Rectangle 3"/>
          <p:cNvSpPr txBox="1">
            <a:spLocks/>
          </p:cNvSpPr>
          <p:nvPr/>
        </p:nvSpPr>
        <p:spPr>
          <a:xfrm>
            <a:off x="457200" y="548680"/>
            <a:ext cx="8075240" cy="54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6925" lvl="0" indent="-350838" algn="just"/>
            <a:r>
              <a:rPr lang="en-US" i="1" dirty="0" smtClean="0"/>
              <a:t>Voter verification </a:t>
            </a:r>
            <a:r>
              <a:rPr lang="en-US" dirty="0" smtClean="0"/>
              <a:t>(consultation in the field and at the Electoral Court Call Center -  CINTE)</a:t>
            </a:r>
          </a:p>
          <a:p>
            <a:pPr marL="796925" lvl="0" indent="-350838" algn="just"/>
            <a:r>
              <a:rPr lang="en-US" i="1" dirty="0" smtClean="0"/>
              <a:t>Participation in fairs </a:t>
            </a:r>
            <a:r>
              <a:rPr lang="en-US" dirty="0" smtClean="0"/>
              <a:t>held throughout the country</a:t>
            </a:r>
          </a:p>
          <a:p>
            <a:pPr marL="796925" lvl="0" indent="-350838" algn="just"/>
            <a:r>
              <a:rPr lang="en-US" i="1" dirty="0" smtClean="0"/>
              <a:t>Updating of information </a:t>
            </a:r>
            <a:r>
              <a:rPr lang="en-US" dirty="0" smtClean="0"/>
              <a:t>at the Electoral Court (issuance or renewal of ID card, change of residence)</a:t>
            </a:r>
          </a:p>
          <a:p>
            <a:pPr marL="796925" indent="-350838" algn="just"/>
            <a:r>
              <a:rPr lang="en-US" i="1" dirty="0" smtClean="0"/>
              <a:t>Construction of access ramps </a:t>
            </a:r>
            <a:r>
              <a:rPr lang="en-US" dirty="0" smtClean="0"/>
              <a:t>at polling centers</a:t>
            </a:r>
          </a:p>
          <a:p>
            <a:pPr marL="796925" lvl="0" indent="-350838"/>
            <a:endParaRPr lang="es-PA"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45571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ym typeface="Times New Roman Bold" pitchFamily="-84" charset="0"/>
            </a:endParaRPr>
          </a:p>
        </p:txBody>
      </p:sp>
      <p:sp>
        <p:nvSpPr>
          <p:cNvPr id="5" name="Rectangle 3"/>
          <p:cNvSpPr txBox="1">
            <a:spLocks/>
          </p:cNvSpPr>
          <p:nvPr/>
        </p:nvSpPr>
        <p:spPr>
          <a:xfrm>
            <a:off x="457200" y="548680"/>
            <a:ext cx="8075240" cy="5544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90588" lvl="0" indent="-444500" algn="just"/>
            <a:r>
              <a:rPr lang="en-US" sz="2800" i="1" dirty="0" smtClean="0"/>
              <a:t>Placement of polling stations</a:t>
            </a:r>
            <a:r>
              <a:rPr lang="en-US" sz="2800" dirty="0" smtClean="0"/>
              <a:t> where persons with disabilities are identified, on the ground floor of polling centers</a:t>
            </a:r>
          </a:p>
          <a:p>
            <a:pPr marL="890588" lvl="0" indent="-444500" algn="just"/>
            <a:endParaRPr lang="es-CO" sz="2800" dirty="0" smtClean="0"/>
          </a:p>
          <a:p>
            <a:pPr lvl="0">
              <a:buNone/>
            </a:pPr>
            <a:endParaRPr lang="es-PA" dirty="0" smtClean="0"/>
          </a:p>
          <a:p>
            <a:pPr marL="796925" lvl="0" indent="-350838">
              <a:buNone/>
            </a:pPr>
            <a:endParaRPr lang="es-PA"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971600" y="2348880"/>
            <a:ext cx="4680520" cy="2677656"/>
          </a:xfrm>
          <a:prstGeom prst="rect">
            <a:avLst/>
          </a:prstGeom>
          <a:noFill/>
        </p:spPr>
        <p:txBody>
          <a:bodyPr wrap="square" rtlCol="0">
            <a:spAutoFit/>
          </a:bodyPr>
          <a:lstStyle/>
          <a:p>
            <a:pPr marL="352425" indent="-352425" algn="just">
              <a:buFont typeface="Arial" pitchFamily="34" charset="0"/>
              <a:buChar char="•"/>
            </a:pPr>
            <a:r>
              <a:rPr lang="en-US" sz="2800" dirty="0" smtClean="0"/>
              <a:t>Coordination with the </a:t>
            </a:r>
            <a:r>
              <a:rPr lang="en-US" sz="2800" i="1" dirty="0" smtClean="0"/>
              <a:t>National Secretariat for the Disabled </a:t>
            </a:r>
            <a:r>
              <a:rPr lang="en-US" sz="2800" dirty="0" smtClean="0"/>
              <a:t>(SENADIS), which safeguards the rights of persons with disabilities (training, documentation) </a:t>
            </a:r>
            <a:endParaRPr lang="en-US" sz="2800" dirty="0"/>
          </a:p>
        </p:txBody>
      </p:sp>
      <p:pic>
        <p:nvPicPr>
          <p:cNvPr id="12" name="11 Imagen"/>
          <p:cNvPicPr/>
          <p:nvPr/>
        </p:nvPicPr>
        <p:blipFill>
          <a:blip r:embed="rId4" cstate="print"/>
          <a:srcRect l="39206" t="16744" r="39586" b="25785"/>
          <a:stretch>
            <a:fillRect/>
          </a:stretch>
        </p:blipFill>
        <p:spPr bwMode="auto">
          <a:xfrm>
            <a:off x="7020272" y="2996952"/>
            <a:ext cx="1368152" cy="2419350"/>
          </a:xfrm>
          <a:prstGeom prst="rect">
            <a:avLst/>
          </a:prstGeom>
          <a:noFill/>
          <a:ln w="9525">
            <a:noFill/>
            <a:miter lim="800000"/>
            <a:headEnd/>
            <a:tailEnd/>
          </a:ln>
        </p:spPr>
      </p:pic>
      <p:pic>
        <p:nvPicPr>
          <p:cNvPr id="8" name="7 Imagen"/>
          <p:cNvPicPr/>
          <p:nvPr/>
        </p:nvPicPr>
        <p:blipFill>
          <a:blip r:embed="rId5" cstate="print"/>
          <a:srcRect l="32756" t="16516" r="15648" b="16516"/>
          <a:stretch>
            <a:fillRect/>
          </a:stretch>
        </p:blipFill>
        <p:spPr bwMode="auto">
          <a:xfrm>
            <a:off x="5652120" y="2348880"/>
            <a:ext cx="1512168" cy="252028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45571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ym typeface="Times New Roman Bold" pitchFamily="-84" charset="0"/>
            </a:endParaRPr>
          </a:p>
        </p:txBody>
      </p:sp>
      <p:sp>
        <p:nvSpPr>
          <p:cNvPr id="5" name="Rectangle 3"/>
          <p:cNvSpPr txBox="1">
            <a:spLocks/>
          </p:cNvSpPr>
          <p:nvPr/>
        </p:nvSpPr>
        <p:spPr>
          <a:xfrm>
            <a:off x="395536" y="692696"/>
            <a:ext cx="8075240"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90588" lvl="0" indent="-444500" algn="just"/>
            <a:r>
              <a:rPr lang="en-US" dirty="0" smtClean="0"/>
              <a:t>Voter assistants assigned to polling centers on election day</a:t>
            </a:r>
          </a:p>
          <a:p>
            <a:pPr lvl="0">
              <a:buNone/>
            </a:pPr>
            <a:endParaRPr lang="es-PA" dirty="0" smtClean="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p:nvPr/>
        </p:nvPicPr>
        <p:blipFill>
          <a:blip r:embed="rId4" cstate="print"/>
          <a:srcRect l="38866" t="26028" r="42225" b="38439"/>
          <a:stretch>
            <a:fillRect/>
          </a:stretch>
        </p:blipFill>
        <p:spPr bwMode="auto">
          <a:xfrm>
            <a:off x="539552" y="4149080"/>
            <a:ext cx="1224136" cy="1944216"/>
          </a:xfrm>
          <a:prstGeom prst="rect">
            <a:avLst/>
          </a:prstGeom>
          <a:noFill/>
          <a:ln w="9525">
            <a:noFill/>
            <a:miter lim="800000"/>
            <a:headEnd/>
            <a:tailEnd/>
          </a:ln>
        </p:spPr>
      </p:pic>
      <p:pic>
        <p:nvPicPr>
          <p:cNvPr id="14" name="13 Imagen"/>
          <p:cNvPicPr/>
          <p:nvPr/>
        </p:nvPicPr>
        <p:blipFill>
          <a:blip r:embed="rId5" cstate="print"/>
          <a:srcRect l="11711" t="22399" r="43482" b="16063"/>
          <a:stretch>
            <a:fillRect/>
          </a:stretch>
        </p:blipFill>
        <p:spPr bwMode="auto">
          <a:xfrm>
            <a:off x="539552" y="2348880"/>
            <a:ext cx="2160240" cy="1866900"/>
          </a:xfrm>
          <a:prstGeom prst="rect">
            <a:avLst/>
          </a:prstGeom>
          <a:noFill/>
          <a:ln w="9525">
            <a:noFill/>
            <a:miter lim="800000"/>
            <a:headEnd/>
            <a:tailEnd/>
          </a:ln>
        </p:spPr>
      </p:pic>
      <p:pic>
        <p:nvPicPr>
          <p:cNvPr id="15" name="14 Imagen"/>
          <p:cNvPicPr/>
          <p:nvPr/>
        </p:nvPicPr>
        <p:blipFill>
          <a:blip r:embed="rId6" cstate="print"/>
          <a:srcRect l="15505" t="24820" r="15992" b="20225"/>
          <a:stretch>
            <a:fillRect/>
          </a:stretch>
        </p:blipFill>
        <p:spPr bwMode="auto">
          <a:xfrm>
            <a:off x="2627784" y="2276872"/>
            <a:ext cx="2448272" cy="2160240"/>
          </a:xfrm>
          <a:prstGeom prst="rect">
            <a:avLst/>
          </a:prstGeom>
          <a:noFill/>
          <a:ln w="9525">
            <a:noFill/>
            <a:miter lim="800000"/>
            <a:headEnd/>
            <a:tailEnd/>
          </a:ln>
        </p:spPr>
      </p:pic>
      <p:pic>
        <p:nvPicPr>
          <p:cNvPr id="9" name="8 Imagen"/>
          <p:cNvPicPr/>
          <p:nvPr/>
        </p:nvPicPr>
        <p:blipFill>
          <a:blip r:embed="rId7" cstate="print"/>
          <a:srcRect l="42261" t="11768" r="17006" b="16266"/>
          <a:stretch>
            <a:fillRect/>
          </a:stretch>
        </p:blipFill>
        <p:spPr bwMode="auto">
          <a:xfrm>
            <a:off x="1691680" y="4149080"/>
            <a:ext cx="1728192" cy="1944216"/>
          </a:xfrm>
          <a:prstGeom prst="rect">
            <a:avLst/>
          </a:prstGeom>
          <a:noFill/>
          <a:ln w="9525">
            <a:noFill/>
            <a:miter lim="800000"/>
            <a:headEnd/>
            <a:tailEnd/>
          </a:ln>
        </p:spPr>
      </p:pic>
      <p:pic>
        <p:nvPicPr>
          <p:cNvPr id="17" name="16 Imagen"/>
          <p:cNvPicPr/>
          <p:nvPr/>
        </p:nvPicPr>
        <p:blipFill>
          <a:blip r:embed="rId8" cstate="print"/>
          <a:srcRect l="10183" t="18778" r="51629" b="20588"/>
          <a:stretch>
            <a:fillRect/>
          </a:stretch>
        </p:blipFill>
        <p:spPr bwMode="auto">
          <a:xfrm>
            <a:off x="5004048" y="2204864"/>
            <a:ext cx="1999109" cy="2552700"/>
          </a:xfrm>
          <a:prstGeom prst="rect">
            <a:avLst/>
          </a:prstGeom>
          <a:noFill/>
          <a:ln w="9525">
            <a:noFill/>
            <a:miter lim="800000"/>
            <a:headEnd/>
            <a:tailEnd/>
          </a:ln>
        </p:spPr>
      </p:pic>
      <p:pic>
        <p:nvPicPr>
          <p:cNvPr id="18" name="17 Imagen"/>
          <p:cNvPicPr/>
          <p:nvPr/>
        </p:nvPicPr>
        <p:blipFill>
          <a:blip r:embed="rId8" cstate="print"/>
          <a:srcRect l="60421" t="20135" r="11236" b="19231"/>
          <a:stretch>
            <a:fillRect/>
          </a:stretch>
        </p:blipFill>
        <p:spPr bwMode="auto">
          <a:xfrm>
            <a:off x="6804248" y="2204864"/>
            <a:ext cx="1590675" cy="2552700"/>
          </a:xfrm>
          <a:prstGeom prst="rect">
            <a:avLst/>
          </a:prstGeom>
          <a:noFill/>
          <a:ln w="9525">
            <a:noFill/>
            <a:miter lim="800000"/>
            <a:headEnd/>
            <a:tailEnd/>
          </a:ln>
        </p:spPr>
      </p:pic>
      <p:pic>
        <p:nvPicPr>
          <p:cNvPr id="8" name="7 Imagen"/>
          <p:cNvPicPr/>
          <p:nvPr/>
        </p:nvPicPr>
        <p:blipFill>
          <a:blip r:embed="rId9" cstate="print"/>
          <a:srcRect l="34284" t="11768" r="20570" b="16267"/>
          <a:stretch>
            <a:fillRect/>
          </a:stretch>
        </p:blipFill>
        <p:spPr bwMode="auto">
          <a:xfrm>
            <a:off x="3347864" y="4221088"/>
            <a:ext cx="1656184" cy="1944216"/>
          </a:xfrm>
          <a:prstGeom prst="rect">
            <a:avLst/>
          </a:prstGeom>
          <a:noFill/>
          <a:ln w="9525">
            <a:noFill/>
            <a:miter lim="800000"/>
            <a:headEnd/>
            <a:tailEnd/>
          </a:ln>
        </p:spPr>
      </p:pic>
      <p:pic>
        <p:nvPicPr>
          <p:cNvPr id="10" name="9 Imagen"/>
          <p:cNvPicPr/>
          <p:nvPr/>
        </p:nvPicPr>
        <p:blipFill>
          <a:blip r:embed="rId10" cstate="print"/>
          <a:srcRect l="28513" t="19010" r="24134" b="17625"/>
          <a:stretch>
            <a:fillRect/>
          </a:stretch>
        </p:blipFill>
        <p:spPr bwMode="auto">
          <a:xfrm>
            <a:off x="6300192" y="4365104"/>
            <a:ext cx="1512168" cy="1800200"/>
          </a:xfrm>
          <a:prstGeom prst="rect">
            <a:avLst/>
          </a:prstGeom>
          <a:noFill/>
          <a:ln w="9525">
            <a:noFill/>
            <a:miter lim="800000"/>
            <a:headEnd/>
            <a:tailEnd/>
          </a:ln>
        </p:spPr>
      </p:pic>
      <p:pic>
        <p:nvPicPr>
          <p:cNvPr id="13" name="12 Imagen"/>
          <p:cNvPicPr/>
          <p:nvPr/>
        </p:nvPicPr>
        <p:blipFill>
          <a:blip r:embed="rId11" cstate="print"/>
          <a:srcRect l="35228" t="22425" r="48574" b="34164"/>
          <a:stretch>
            <a:fillRect/>
          </a:stretch>
        </p:blipFill>
        <p:spPr bwMode="auto">
          <a:xfrm>
            <a:off x="5004048" y="4365104"/>
            <a:ext cx="1368152" cy="1827659"/>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131980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a:sym typeface="Times New Roman Bold" pitchFamily="-84" charset="0"/>
              </a:rPr>
              <a:t>POLITICAL-ELECTORAL </a:t>
            </a:r>
            <a:r>
              <a:rPr lang="es-CO" b="1" dirty="0" smtClean="0">
                <a:sym typeface="Times New Roman Bold" pitchFamily="-84" charset="0"/>
              </a:rPr>
              <a:t>PARTICIPATION: </a:t>
            </a:r>
            <a:r>
              <a:rPr lang="es-CO" b="1" dirty="0">
                <a:sym typeface="Times New Roman Bold" pitchFamily="-84" charset="0"/>
              </a:rPr>
              <a:t>EXPERIENCES OF CITIZENS WITH DISABILITIES  </a:t>
            </a:r>
            <a:endParaRPr lang="en-US" b="1" dirty="0">
              <a:sym typeface="Times New Roman Bold" pitchFamily="-84" charset="0"/>
            </a:endParaRPr>
          </a:p>
        </p:txBody>
      </p:sp>
      <p:sp>
        <p:nvSpPr>
          <p:cNvPr id="5" name="Rectangle 3"/>
          <p:cNvSpPr txBox="1">
            <a:spLocks/>
          </p:cNvSpPr>
          <p:nvPr/>
        </p:nvSpPr>
        <p:spPr>
          <a:xfrm>
            <a:off x="457200" y="1752600"/>
            <a:ext cx="8075240" cy="41246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n-US" sz="2800" b="1" dirty="0" smtClean="0"/>
              <a:t>Limitations</a:t>
            </a:r>
            <a:endParaRPr lang="en-US" b="1" dirty="0" smtClean="0"/>
          </a:p>
          <a:p>
            <a:pPr lvl="0" algn="just"/>
            <a:r>
              <a:rPr lang="en-US" dirty="0" smtClean="0"/>
              <a:t>Low participation of persons with disabilities in political parties.</a:t>
            </a:r>
          </a:p>
          <a:p>
            <a:pPr lvl="0" algn="just"/>
            <a:r>
              <a:rPr lang="en-US" dirty="0" smtClean="0"/>
              <a:t>In the case of persons with visual impairments, equality of opportunities has not been put into practice in the electoral process, as a Braille ballot has not been designed</a:t>
            </a:r>
            <a:r>
              <a:rPr lang="es-CO" dirty="0" smtClean="0"/>
              <a:t>.</a:t>
            </a:r>
            <a:endParaRPr lang="es-PA" dirty="0" smtClean="0"/>
          </a:p>
          <a:p>
            <a:pPr>
              <a:buNone/>
            </a:pPr>
            <a:endParaRPr lang="es-CO" sz="2800" b="1" dirty="0" smtClean="0"/>
          </a:p>
          <a:p>
            <a:pPr>
              <a:buNone/>
            </a:pPr>
            <a:r>
              <a:rPr lang="es-CO" sz="2800" dirty="0" smtClean="0"/>
              <a:t>    </a:t>
            </a:r>
            <a:endParaRPr lang="en-US" sz="2800"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323528" y="381000"/>
            <a:ext cx="8280920" cy="131980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b="1" dirty="0">
                <a:sym typeface="Times New Roman Bold" pitchFamily="-84" charset="0"/>
              </a:rPr>
              <a:t>POLITICAL-ELECTORAL </a:t>
            </a:r>
            <a:r>
              <a:rPr lang="es-CO" b="1" dirty="0" smtClean="0">
                <a:sym typeface="Times New Roman Bold" pitchFamily="-84" charset="0"/>
              </a:rPr>
              <a:t>PARTICIPATION: </a:t>
            </a:r>
            <a:r>
              <a:rPr lang="es-CO" b="1" dirty="0">
                <a:sym typeface="Times New Roman Bold" pitchFamily="-84" charset="0"/>
              </a:rPr>
              <a:t>EXPERIENCES OF CITIZENS WITH DISABILITIES  </a:t>
            </a:r>
            <a:endParaRPr lang="en-US" b="1" dirty="0">
              <a:sym typeface="Times New Roman Bold" pitchFamily="-84" charset="0"/>
            </a:endParaRPr>
          </a:p>
        </p:txBody>
      </p:sp>
      <p:sp>
        <p:nvSpPr>
          <p:cNvPr id="5" name="Rectangle 3"/>
          <p:cNvSpPr txBox="1">
            <a:spLocks/>
          </p:cNvSpPr>
          <p:nvPr/>
        </p:nvSpPr>
        <p:spPr>
          <a:xfrm>
            <a:off x="457200" y="1916832"/>
            <a:ext cx="8075240" cy="3744416"/>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n-US" sz="6700" b="1" dirty="0" smtClean="0"/>
              <a:t>Limitations</a:t>
            </a:r>
          </a:p>
          <a:p>
            <a:pPr algn="just"/>
            <a:r>
              <a:rPr lang="en-US" sz="6700" dirty="0" smtClean="0"/>
              <a:t>Information was not reaching people who lived in hard-to-access places.</a:t>
            </a:r>
          </a:p>
          <a:p>
            <a:pPr lvl="0" algn="just"/>
            <a:r>
              <a:rPr lang="en-US" sz="6700" dirty="0" smtClean="0"/>
              <a:t>Family </a:t>
            </a:r>
            <a:r>
              <a:rPr lang="en-US" sz="6700" dirty="0"/>
              <a:t>members </a:t>
            </a:r>
            <a:r>
              <a:rPr lang="en-US" sz="6700" dirty="0" smtClean="0"/>
              <a:t>were unaware that they should identify their relatives with disabilities to enable them to participate in the electoral process.</a:t>
            </a:r>
          </a:p>
          <a:p>
            <a:pPr>
              <a:buNone/>
            </a:pPr>
            <a:endParaRPr lang="es-CO" b="1" dirty="0" smtClean="0"/>
          </a:p>
          <a:p>
            <a:pPr>
              <a:buNone/>
            </a:pPr>
            <a:r>
              <a:rPr lang="es-CO" dirty="0" smtClean="0"/>
              <a:t>    </a:t>
            </a:r>
            <a:endParaRPr lang="en-US" dirty="0"/>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443</Words>
  <Application>Microsoft Office PowerPoint</Application>
  <PresentationFormat>On-screen Show (4:3)</PresentationFormat>
  <Paragraphs>41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Conaway</dc:creator>
  <cp:lastModifiedBy>%username%</cp:lastModifiedBy>
  <cp:revision>11</cp:revision>
  <dcterms:modified xsi:type="dcterms:W3CDTF">2014-09-17T16:06:46Z</dcterms:modified>
</cp:coreProperties>
</file>